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49"/>
  </p:handoutMasterIdLst>
  <p:sldIdLst>
    <p:sldId id="256" r:id="rId3"/>
    <p:sldId id="257" r:id="rId4"/>
    <p:sldId id="259" r:id="rId5"/>
    <p:sldId id="265" r:id="rId6"/>
    <p:sldId id="266" r:id="rId7"/>
    <p:sldId id="258" r:id="rId8"/>
    <p:sldId id="261" r:id="rId9"/>
    <p:sldId id="262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2" r:id="rId18"/>
    <p:sldId id="278" r:id="rId19"/>
    <p:sldId id="279" r:id="rId20"/>
    <p:sldId id="280" r:id="rId21"/>
    <p:sldId id="284" r:id="rId22"/>
    <p:sldId id="281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3"/>
    <p:sldId id="299" r:id="rId34"/>
    <p:sldId id="295" r:id="rId35"/>
    <p:sldId id="322" r:id="rId36"/>
    <p:sldId id="300" r:id="rId37"/>
    <p:sldId id="301" r:id="rId38"/>
    <p:sldId id="302" r:id="rId39"/>
    <p:sldId id="297" r:id="rId40"/>
    <p:sldId id="321" r:id="rId41"/>
    <p:sldId id="323" r:id="rId42"/>
    <p:sldId id="324" r:id="rId43"/>
    <p:sldId id="308" r:id="rId44"/>
    <p:sldId id="309" r:id="rId45"/>
    <p:sldId id="325" r:id="rId46"/>
    <p:sldId id="326" r:id="rId47"/>
    <p:sldId id="327" r:id="rId4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356335-9e6c-449d-85c0-3cf1151ad3d6}">
          <p14:sldIdLst>
            <p14:sldId id="256"/>
            <p14:sldId id="257"/>
            <p14:sldId id="259"/>
            <p14:sldId id="265"/>
            <p14:sldId id="266"/>
            <p14:sldId id="258"/>
            <p14:sldId id="261"/>
            <p14:sldId id="262"/>
            <p14:sldId id="270"/>
            <p14:sldId id="271"/>
            <p14:sldId id="273"/>
            <p14:sldId id="274"/>
            <p14:sldId id="275"/>
            <p14:sldId id="276"/>
            <p14:sldId id="277"/>
            <p14:sldId id="272"/>
            <p14:sldId id="278"/>
            <p14:sldId id="279"/>
            <p14:sldId id="280"/>
            <p14:sldId id="284"/>
            <p14:sldId id="281"/>
            <p14:sldId id="283"/>
            <p14:sldId id="285"/>
            <p14:sldId id="286"/>
            <p14:sldId id="287"/>
            <p14:sldId id="288"/>
            <p14:sldId id="289"/>
            <p14:sldId id="290"/>
            <p14:sldId id="293"/>
            <p14:sldId id="299"/>
            <p14:sldId id="292"/>
          </p14:sldIdLst>
        </p14:section>
        <p14:section name="Untitled Section" id="{4ee46847-0e3a-430c-ad94-2d0ce0be2297}">
          <p14:sldIdLst>
            <p14:sldId id="295"/>
            <p14:sldId id="300"/>
            <p14:sldId id="301"/>
            <p14:sldId id="302"/>
            <p14:sldId id="297"/>
            <p14:sldId id="321"/>
            <p14:sldId id="323"/>
            <p14:sldId id="324"/>
            <p14:sldId id="308"/>
            <p14:sldId id="309"/>
            <p14:sldId id="325"/>
            <p14:sldId id="326"/>
            <p14:sldId id="327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0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0.png"/><Relationship Id="rId11" Type="http://schemas.openxmlformats.org/officeDocument/2006/relationships/image" Target="../media/image69.png"/><Relationship Id="rId10" Type="http://schemas.openxmlformats.org/officeDocument/2006/relationships/image" Target="../media/image68.png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005" y="248920"/>
            <a:ext cx="6864985" cy="421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86130" y="4822190"/>
            <a:ext cx="77412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related work:</a:t>
            </a:r>
            <a:endParaRPr lang="en-US" altLang="en-US"/>
          </a:p>
          <a:p>
            <a:r>
              <a:rPr lang="en-US" altLang="en-US"/>
              <a:t>	Global contrast + local contrast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Training processus:</a:t>
            </a:r>
            <a:endParaRPr lang="en-US" altLang="en-US"/>
          </a:p>
          <a:p>
            <a:r>
              <a:rPr lang="en-US" altLang="en-US"/>
              <a:t>pretrain encoder-&gt; pretrain decoder-&gt;</a:t>
            </a:r>
            <a:endParaRPr lang="en-US" altLang="en-US"/>
          </a:p>
          <a:p>
            <a:r>
              <a:rPr lang="en-US" altLang="en-US"/>
              <a:t>finetuning all the network using small xtr and xvl</a:t>
            </a:r>
            <a:endParaRPr lang="en-US" altLang="en-US"/>
          </a:p>
          <a:p>
            <a:r>
              <a:rPr lang="en-US" altLang="en-US"/>
              <a:t>and report the values on a large test set.</a:t>
            </a:r>
            <a:endParaRPr lang="en-US" altLang="en-US"/>
          </a:p>
          <a:p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300720" y="730885"/>
            <a:ext cx="36855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from the same dataset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slices are roughly aligned within patients. 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what sort of  repsetnetatin of the output which maximize theMI and not senseible to the misalignment. 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395335" y="5573395"/>
            <a:ext cx="16548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Temperature: T</a:t>
            </a:r>
            <a:endParaRPr lang="en-US" altLang="en-US" sz="1600" b="1" i="1"/>
          </a:p>
        </p:txBody>
      </p:sp>
      <p:sp>
        <p:nvSpPr>
          <p:cNvPr id="4" name="Text Box 3"/>
          <p:cNvSpPr txBox="1"/>
          <p:nvPr/>
        </p:nvSpPr>
        <p:spPr>
          <a:xfrm>
            <a:off x="8395335" y="5910580"/>
            <a:ext cx="17754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num_clusters: N</a:t>
            </a:r>
            <a:endParaRPr lang="en-US" altLang="en-US" sz="1600" b="1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735" y="194310"/>
            <a:ext cx="3201670" cy="321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77835" y="348615"/>
            <a:ext cx="0" cy="212090"/>
          </a:xfrm>
          <a:prstGeom prst="straightConnector1">
            <a:avLst/>
          </a:prstGeom>
          <a:ln w="25400"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954645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9890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80350" y="348615"/>
            <a:ext cx="0" cy="212090"/>
          </a:xfrm>
          <a:prstGeom prst="straightConnector1">
            <a:avLst/>
          </a:prstGeom>
          <a:ln w="25400"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905" y="3742690"/>
            <a:ext cx="3081020" cy="2601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45" name="Table 44"/>
          <p:cNvGraphicFramePr/>
          <p:nvPr/>
        </p:nvGraphicFramePr>
        <p:xfrm>
          <a:off x="7362825" y="3211830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lab_ratio:2%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0.754481554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0.673764686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0.830018699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0.708584825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0.644905031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0.620922685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0.645660241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3605" y="11576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55" y="2499995"/>
            <a:ext cx="3924300" cy="3602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010" y="2567305"/>
            <a:ext cx="4380230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8685" y="1475740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690" y="2677795"/>
            <a:ext cx="3993515" cy="3469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2306955"/>
            <a:ext cx="430085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15465"/>
            <a:ext cx="10515600" cy="4351338"/>
          </a:xfrm>
        </p:spPr>
        <p:txBody>
          <a:bodyPr>
            <a:normAutofit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r>
              <a:rPr lang="en-US" altLang="en-US"/>
              <a:t>response:</a:t>
            </a:r>
            <a:endParaRPr lang="en-US" altLang="en-US"/>
          </a:p>
          <a:p>
            <a:pPr lvl="4"/>
            <a:r>
              <a:rPr lang="en-US" altLang="en-US"/>
              <a:t>large T works, but the loss did not converge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746500" y="3604260"/>
            <a:ext cx="4245610" cy="306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6570" y="67310"/>
            <a:ext cx="2482215" cy="2120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85" y="2067560"/>
            <a:ext cx="2622550" cy="2220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430" y="4156710"/>
            <a:ext cx="2529205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response:</a:t>
            </a:r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	N with a larger value is better, but the gap is very large.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</p:txBody>
      </p:sp>
      <p:graphicFrame>
        <p:nvGraphicFramePr>
          <p:cNvPr id="9" name="Table 8"/>
          <p:cNvGraphicFramePr/>
          <p:nvPr/>
        </p:nvGraphicFramePr>
        <p:xfrm>
          <a:off x="2336800" y="3134360"/>
          <a:ext cx="610616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8448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0.814759254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0.81805857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084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084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2</a:t>
            </a:r>
            <a:endParaRPr lang="en-US" altLang="en-US"/>
          </a:p>
          <a:p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815" y="831215"/>
            <a:ext cx="2489835" cy="530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829310"/>
            <a:ext cx="2565400" cy="531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829310"/>
            <a:ext cx="2608580" cy="5374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Problems to discuss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588010"/>
            <a:ext cx="5737860" cy="62649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68845" y="675005"/>
            <a:ext cx="295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Does IIC work in this case?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1182370"/>
            <a:ext cx="2070100" cy="13271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811510" y="195770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rgbClr val="FF6600"/>
                </a:solidFill>
              </a:rPr>
              <a:t>baseline</a:t>
            </a:r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845" y="1122045"/>
            <a:ext cx="2185670" cy="16662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350250" y="140017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39000" y="2915285"/>
            <a:ext cx="5212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why?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Augmentation is not enough so that the enc_code</a:t>
            </a:r>
            <a:endParaRPr lang="en-US" altLang="en-US"/>
          </a:p>
          <a:p>
            <a:r>
              <a:rPr lang="en-US" altLang="en-US"/>
              <a:t>is not scattered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-&gt; try more augmentations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0802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ym typeface="+mn-ea"/>
              </a:rPr>
              <a:t>Some experimental results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Cluster effect on feature space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Rounded Rectangle 31"/>
          <p:cNvSpPr/>
          <p:nvPr/>
        </p:nvSpPr>
        <p:spPr>
          <a:xfrm>
            <a:off x="4521200" y="246380"/>
            <a:ext cx="2834005" cy="3530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57770" y="916940"/>
          <a:ext cx="4648835" cy="153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4381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data augment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simple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complex</a:t>
                      </a: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74.08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83.25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80.59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78.26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57770" y="54864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17" name="Table 16"/>
          <p:cNvGraphicFramePr/>
          <p:nvPr/>
        </p:nvGraphicFramePr>
        <p:xfrm>
          <a:off x="7557770" y="299720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batch size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18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76.3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83.25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83.31</a:t>
                      </a:r>
                      <a:endParaRPr lang="en-US" altLang="en-US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 Box 23"/>
          <p:cNvSpPr txBox="1"/>
          <p:nvPr/>
        </p:nvSpPr>
        <p:spPr>
          <a:xfrm>
            <a:off x="7557770" y="267779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25" name="Table 24"/>
          <p:cNvGraphicFramePr/>
          <p:nvPr/>
        </p:nvGraphicFramePr>
        <p:xfrm>
          <a:off x="7557770" y="516128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70"/>
                <a:gridCol w="1061085"/>
                <a:gridCol w="1268730"/>
                <a:gridCol w="79375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Contrast 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partition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patient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both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without pretrain</a:t>
                      </a:r>
                      <a:endParaRPr lang="en-US" altLang="en-US" sz="1400"/>
                    </a:p>
                  </a:txBody>
                  <a:tcPr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86.26</a:t>
                      </a:r>
                      <a:endParaRPr lang="en-US" altLang="en-US" sz="14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encoder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 b="1"/>
                        <a:t>87.71</a:t>
                      </a:r>
                      <a:endParaRPr lang="en-US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-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-</a:t>
                      </a:r>
                      <a:endParaRPr lang="en-US" altLang="en-US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enc+dec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87.46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87.11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87.24</a:t>
                      </a:r>
                      <a:endParaRPr lang="en-US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 Box 26"/>
          <p:cNvSpPr txBox="1"/>
          <p:nvPr/>
        </p:nvSpPr>
        <p:spPr>
          <a:xfrm>
            <a:off x="7557770" y="4792980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3609340"/>
            <a:ext cx="2545715" cy="31610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17765" y="405130"/>
          <a:ext cx="4648200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4133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61.73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76.92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59.40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66.39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64.23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67.33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57770" y="242316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62470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47" name="Table 46"/>
          <p:cNvGraphicFramePr/>
          <p:nvPr/>
        </p:nvGraphicFramePr>
        <p:xfrm>
          <a:off x="7517765" y="277749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83.34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76.78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8" name="Table 67"/>
          <p:cNvGraphicFramePr/>
          <p:nvPr/>
        </p:nvGraphicFramePr>
        <p:xfrm>
          <a:off x="7517765" y="503491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86.52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81.66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84.29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823460" y="215900"/>
            <a:ext cx="2545715" cy="65836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0815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3345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2050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46550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798320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67990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274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11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5651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517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7988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203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69862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258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51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69660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683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0832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6966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1892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186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88465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1065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3545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08785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8846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322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1655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15615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28185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462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7573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552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2663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2770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1881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5988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479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009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17765" y="226504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54215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68" name="Table 67"/>
          <p:cNvGraphicFramePr/>
          <p:nvPr/>
        </p:nvGraphicFramePr>
        <p:xfrm>
          <a:off x="7517765" y="495236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88.31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87.84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87.74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7557770" y="255651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85.50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86.26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85.49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85.70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7557770" y="33147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55980"/>
                <a:gridCol w="688340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83.19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82.99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83.65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76.92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2350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9888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7641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9728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7875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5196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9062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31102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6228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11430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3159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05985" y="559625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7265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92506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90246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111506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90754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92278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90246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88722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2019300"/>
            <a:ext cx="485775" cy="307530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22961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735830"/>
            <a:ext cx="485775" cy="358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41922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41833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50431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50342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9353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9264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3675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51555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60477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1630" y="2679700"/>
            <a:ext cx="2372360" cy="19545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55" y="2679700"/>
            <a:ext cx="2360930" cy="20656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" y="2679700"/>
            <a:ext cx="2517775" cy="20593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03115"/>
            <a:ext cx="2372360" cy="1936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515" y="4486910"/>
            <a:ext cx="2653030" cy="22847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" y="4486910"/>
            <a:ext cx="2832735" cy="22942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920" y="3375025"/>
            <a:ext cx="313817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48275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815590" y="774700"/>
            <a:ext cx="1045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classification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724401" y="959485"/>
            <a:ext cx="14363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probability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330" y="2116455"/>
            <a:ext cx="2671445" cy="2237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340" y="2704465"/>
            <a:ext cx="2241550" cy="1843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85" y="4222750"/>
            <a:ext cx="2833370" cy="2569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340" y="4787900"/>
            <a:ext cx="2254250" cy="18942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So what?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2282190"/>
            <a:ext cx="2943225" cy="253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65" y="2426335"/>
            <a:ext cx="2304415" cy="2005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253615"/>
            <a:ext cx="2667635" cy="2351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705" y="4651375"/>
            <a:ext cx="2985770" cy="2533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" y="4651375"/>
            <a:ext cx="2660015" cy="218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935" y="4605020"/>
            <a:ext cx="3037205" cy="24549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140" y="2020570"/>
            <a:ext cx="2007235" cy="1837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5140" y="4272280"/>
            <a:ext cx="2192655" cy="196913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5735" y="2388870"/>
            <a:ext cx="2948305" cy="462216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900" y="4323715"/>
            <a:ext cx="814070" cy="889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4337050"/>
            <a:ext cx="812165" cy="898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40460" y="332486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988685" y="3587750"/>
            <a:ext cx="944245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65575" y="41738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332486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3557270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1963420" y="454025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139190" y="4337050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922395" y="4623435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2048510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314198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8206740" y="2048510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210550" y="316928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227695" y="431355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9256395" y="2557780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9261475" y="341185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256395" y="4394835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6727825" y="2468880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6808470" y="3479800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6652260" y="1242060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d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sp>
        <p:nvSpPr>
          <p:cNvPr id="39" name="Right Arrow 38"/>
          <p:cNvSpPr/>
          <p:nvPr/>
        </p:nvSpPr>
        <p:spPr>
          <a:xfrm>
            <a:off x="7367905" y="161099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4018280" y="572008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7732395" y="1518920"/>
            <a:ext cx="152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local contrast</a:t>
            </a:r>
            <a:endParaRPr lang="en-US" altLang="en-US"/>
          </a:p>
        </p:txBody>
      </p:sp>
      <p:sp>
        <p:nvSpPr>
          <p:cNvPr id="42" name="Text Box 41"/>
          <p:cNvSpPr txBox="1"/>
          <p:nvPr/>
        </p:nvSpPr>
        <p:spPr>
          <a:xfrm>
            <a:off x="3334385" y="6174740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global contrast</a:t>
            </a:r>
            <a:endParaRPr lang="en-US" alt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90" y="4824730"/>
            <a:ext cx="1657985" cy="1718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665" y="347980"/>
            <a:ext cx="2059940" cy="1909445"/>
          </a:xfrm>
          <a:prstGeom prst="rect">
            <a:avLst/>
          </a:prstGeom>
        </p:spPr>
      </p:pic>
      <p:sp>
        <p:nvSpPr>
          <p:cNvPr id="46" name="Text Box 45"/>
          <p:cNvSpPr txBox="1"/>
          <p:nvPr/>
        </p:nvSpPr>
        <p:spPr>
          <a:xfrm>
            <a:off x="3130550" y="229997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encoder</a:t>
            </a:r>
            <a:endParaRPr lang="en-US" altLang="en-US"/>
          </a:p>
        </p:txBody>
      </p:sp>
      <p:sp>
        <p:nvSpPr>
          <p:cNvPr id="48" name="Rectangle 47"/>
          <p:cNvSpPr/>
          <p:nvPr/>
        </p:nvSpPr>
        <p:spPr>
          <a:xfrm>
            <a:off x="8274050" y="218694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683625" y="219646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735695" y="253301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84845" y="253301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26120" y="4478655"/>
            <a:ext cx="197485" cy="1822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35695" y="4488180"/>
            <a:ext cx="197485" cy="1822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791575" y="4824730"/>
            <a:ext cx="197485" cy="182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36915" y="4824730"/>
            <a:ext cx="197485" cy="182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329930" y="334518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739505" y="335470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791575" y="369125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340725" y="369125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what has been done for the next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1. I have done an extra experiment on the assumption on CIFAR10 dataset to see if it works.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I am going to run the segmentation to check </a:t>
            </a:r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Parameters to check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3644900" cy="4351655"/>
          </a:xfrm>
        </p:spPr>
        <p:txBody>
          <a:bodyPr/>
          <a:p>
            <a:pPr marL="0" indent="0">
              <a:buNone/>
            </a:pPr>
            <a:r>
              <a:rPr lang="en-US" altLang="en-US"/>
              <a:t>For contrastive learning 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encoder position</a:t>
            </a:r>
            <a:endParaRPr lang="en-US" altLang="en-US"/>
          </a:p>
          <a:p>
            <a:r>
              <a:rPr lang="en-US" altLang="en-US"/>
              <a:t>encoder type: linear or mlp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decoder position</a:t>
            </a:r>
            <a:endParaRPr lang="en-US" altLang="en-US"/>
          </a:p>
          <a:p>
            <a:r>
              <a:rPr lang="en-US" altLang="en-US"/>
              <a:t>decoder type: linear or mlp</a:t>
            </a:r>
            <a:endParaRPr lang="en-US" altLang="en-US"/>
          </a:p>
          <a:p>
            <a:r>
              <a:rPr lang="en-US" altLang="en-US"/>
              <a:t>gradient update for encoder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497320" y="1747520"/>
            <a:ext cx="36449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/>
              <a:t>For IIC learning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encoder position</a:t>
            </a:r>
            <a:endParaRPr lang="en-US" altLang="en-US"/>
          </a:p>
          <a:p>
            <a:r>
              <a:rPr lang="en-US" altLang="en-US"/>
              <a:t>encoder type: linear or mlp</a:t>
            </a:r>
            <a:endParaRPr lang="en-US" altLang="en-US"/>
          </a:p>
          <a:p>
            <a:r>
              <a:rPr lang="en-US" altLang="en-US"/>
              <a:t>num_cluster</a:t>
            </a:r>
            <a:endParaRPr lang="en-US" altLang="en-US"/>
          </a:p>
          <a:p>
            <a:r>
              <a:rPr lang="en-US" altLang="en-US"/>
              <a:t>num_subheads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decoder position</a:t>
            </a:r>
            <a:endParaRPr lang="en-US" altLang="en-US"/>
          </a:p>
          <a:p>
            <a:r>
              <a:rPr lang="en-US" altLang="en-US"/>
              <a:t>decoder type: linear or mlp</a:t>
            </a:r>
            <a:endParaRPr lang="en-US" altLang="en-US"/>
          </a:p>
          <a:p>
            <a:r>
              <a:rPr lang="en-US" altLang="en-US"/>
              <a:t>gradient update for encoder</a:t>
            </a:r>
            <a:endParaRPr lang="en-US" altLang="en-US"/>
          </a:p>
          <a:p>
            <a:r>
              <a:rPr lang="en-US" altLang="en-US"/>
              <a:t>num_cluster</a:t>
            </a:r>
            <a:endParaRPr lang="en-US" altLang="en-US"/>
          </a:p>
          <a:p>
            <a:r>
              <a:rPr lang="en-US" altLang="en-US"/>
              <a:t>num_subheads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IIC+contrastive learning on cifar10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266190" y="2296795"/>
          <a:ext cx="33813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/>
                <a:gridCol w="10109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method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Cross entropy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95.36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92.74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+ 0.0001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92.95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92.89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92.90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simclr+ 0.1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92.85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691005" y="1299845"/>
            <a:ext cx="265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num_cluster: 10</a:t>
            </a:r>
            <a:endParaRPr lang="en-US" altLang="en-US"/>
          </a:p>
          <a:p>
            <a:r>
              <a:rPr lang="en-US" altLang="en-US"/>
              <a:t>num_subhead: 10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513840" y="5689600"/>
            <a:ext cx="794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This improvement validates that the IIC can slightly improve the performance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1290" y="2070735"/>
            <a:ext cx="4074160" cy="28854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" name="Rounded Rectangle 107"/>
          <p:cNvSpPr/>
          <p:nvPr/>
        </p:nvSpPr>
        <p:spPr>
          <a:xfrm>
            <a:off x="6041390" y="955040"/>
            <a:ext cx="6124575" cy="30518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IIC with ACDC dataset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26" name="Cube 25"/>
          <p:cNvSpPr/>
          <p:nvPr/>
        </p:nvSpPr>
        <p:spPr>
          <a:xfrm>
            <a:off x="3859530" y="19062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31102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6228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90925" y="552894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847590" y="427545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5139055" y="251587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2019300"/>
            <a:ext cx="756285" cy="66611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  <a:endCxn id="38" idx="3"/>
          </p:cNvCxnSpPr>
          <p:nvPr/>
        </p:nvCxnSpPr>
        <p:spPr>
          <a:xfrm flipV="1">
            <a:off x="4562475" y="2685415"/>
            <a:ext cx="741045" cy="53784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 flipV="1">
            <a:off x="4547235" y="2685415"/>
            <a:ext cx="756285" cy="2050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399530" y="1589405"/>
            <a:ext cx="1428750" cy="129540"/>
            <a:chOff x="10165" y="3274"/>
            <a:chExt cx="2250" cy="204"/>
          </a:xfrm>
        </p:grpSpPr>
        <p:sp>
          <p:nvSpPr>
            <p:cNvPr id="54" name="Rounded Rectangle 53"/>
            <p:cNvSpPr/>
            <p:nvPr/>
          </p:nvSpPr>
          <p:spPr>
            <a:xfrm>
              <a:off x="10165" y="3288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0376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0528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687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0851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1031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1226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1413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1639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1840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2046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2242" y="3274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471920" y="3055620"/>
            <a:ext cx="1428750" cy="129540"/>
            <a:chOff x="8886" y="7928"/>
            <a:chExt cx="2250" cy="204"/>
          </a:xfrm>
        </p:grpSpPr>
        <p:sp>
          <p:nvSpPr>
            <p:cNvPr id="75" name="Rounded Rectangle 74"/>
            <p:cNvSpPr/>
            <p:nvPr/>
          </p:nvSpPr>
          <p:spPr>
            <a:xfrm>
              <a:off x="8886" y="7942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9041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193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352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516" y="793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696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891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0078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0304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0505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10711" y="793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907" y="792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6471920" y="4192270"/>
            <a:ext cx="1428750" cy="129540"/>
            <a:chOff x="8886" y="9333"/>
            <a:chExt cx="2250" cy="204"/>
          </a:xfrm>
        </p:grpSpPr>
        <p:sp>
          <p:nvSpPr>
            <p:cNvPr id="87" name="Rounded Rectangle 86"/>
            <p:cNvSpPr/>
            <p:nvPr/>
          </p:nvSpPr>
          <p:spPr>
            <a:xfrm>
              <a:off x="8886" y="9347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9041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9193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9352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9516" y="9340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696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891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0078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0304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0505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0711" y="9340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0907" y="9333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Box 98"/>
          <p:cNvSpPr txBox="1"/>
          <p:nvPr/>
        </p:nvSpPr>
        <p:spPr>
          <a:xfrm>
            <a:off x="8926195" y="171958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8926195" y="30302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8926195" y="425450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5400000">
            <a:off x="5186045" y="2707005"/>
            <a:ext cx="668020" cy="33909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5237480" y="2894965"/>
            <a:ext cx="668020" cy="33909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47235" y="2019300"/>
            <a:ext cx="803275" cy="8572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6" idx="5"/>
            <a:endCxn id="4" idx="3"/>
          </p:cNvCxnSpPr>
          <p:nvPr/>
        </p:nvCxnSpPr>
        <p:spPr>
          <a:xfrm>
            <a:off x="4547235" y="2019300"/>
            <a:ext cx="854710" cy="104521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64380" y="2816225"/>
            <a:ext cx="776605" cy="40386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4" idx="3"/>
          </p:cNvCxnSpPr>
          <p:nvPr/>
        </p:nvCxnSpPr>
        <p:spPr>
          <a:xfrm flipV="1">
            <a:off x="4569460" y="3064510"/>
            <a:ext cx="832485" cy="16510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44060" y="2907030"/>
            <a:ext cx="812165" cy="1816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5"/>
          </p:cNvCxnSpPr>
          <p:nvPr/>
        </p:nvCxnSpPr>
        <p:spPr>
          <a:xfrm flipV="1">
            <a:off x="4547235" y="3064510"/>
            <a:ext cx="854710" cy="1671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636385" y="1816100"/>
            <a:ext cx="1428750" cy="129540"/>
            <a:chOff x="10165" y="3274"/>
            <a:chExt cx="2250" cy="204"/>
          </a:xfrm>
        </p:grpSpPr>
        <p:sp>
          <p:nvSpPr>
            <p:cNvPr id="28" name="Rounded Rectangle 27"/>
            <p:cNvSpPr/>
            <p:nvPr/>
          </p:nvSpPr>
          <p:spPr>
            <a:xfrm>
              <a:off x="10165" y="3288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0376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528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687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851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1031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1226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1413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1639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1840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2046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2242" y="3274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890" y="2019300"/>
            <a:ext cx="1457960" cy="27432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005" y="3185160"/>
            <a:ext cx="1457960" cy="27432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1360" y="3398520"/>
            <a:ext cx="1457960" cy="27432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1005" y="4354195"/>
            <a:ext cx="1457960" cy="27432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1360" y="4573270"/>
            <a:ext cx="1457960" cy="27432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8400" y="1177925"/>
            <a:ext cx="1791970" cy="16383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3995" y="1628775"/>
            <a:ext cx="1791970" cy="16383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5375" y="2087880"/>
            <a:ext cx="1791970" cy="1638300"/>
          </a:xfrm>
          <a:prstGeom prst="rect">
            <a:avLst/>
          </a:prstGeom>
        </p:spPr>
      </p:pic>
      <p:graphicFrame>
        <p:nvGraphicFramePr>
          <p:cNvPr id="112" name="Table 111"/>
          <p:cNvGraphicFramePr/>
          <p:nvPr/>
        </p:nvGraphicFramePr>
        <p:xfrm>
          <a:off x="6471920" y="5097780"/>
          <a:ext cx="3513455" cy="154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855"/>
                <a:gridCol w="162560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10% data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only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84.29%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only Contrast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86.71%</a:t>
                      </a:r>
                      <a:endParaRPr lang="en-US" altLang="en-US"/>
                    </a:p>
                  </a:txBody>
                  <a:tcPr/>
                </a:tc>
              </a:tr>
              <a:tr h="4514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81.00%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t="50992"/>
          <a:stretch>
            <a:fillRect/>
          </a:stretch>
        </p:blipFill>
        <p:spPr>
          <a:xfrm>
            <a:off x="1296670" y="1617980"/>
            <a:ext cx="5507990" cy="6273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10%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85.39%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87.35%</a:t>
            </a:r>
            <a:endParaRPr lang="en-US" altLang="en-US" sz="1200" b="1">
              <a:sym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50408"/>
          <a:stretch>
            <a:fillRect/>
          </a:stretch>
        </p:blipFill>
        <p:spPr>
          <a:xfrm>
            <a:off x="1297305" y="2476500"/>
            <a:ext cx="5507355" cy="61785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l="837" t="43554"/>
          <a:stretch>
            <a:fillRect/>
          </a:stretch>
        </p:blipFill>
        <p:spPr>
          <a:xfrm>
            <a:off x="1306195" y="3277235"/>
            <a:ext cx="5488940" cy="78676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2%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77.17%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81.43%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1630680"/>
            <a:ext cx="5439410" cy="601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25" y="2534285"/>
            <a:ext cx="5440045" cy="585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3507105"/>
            <a:ext cx="5525135" cy="6165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1%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61.93%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72.82%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517650"/>
            <a:ext cx="5459730" cy="610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2522220"/>
            <a:ext cx="5565775" cy="59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3540125"/>
            <a:ext cx="552450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feature position: encoder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512560" y="1739900"/>
          <a:ext cx="5264150" cy="161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/>
                <a:gridCol w="1178560"/>
                <a:gridCol w="927100"/>
                <a:gridCol w="1052830"/>
                <a:gridCol w="1052830"/>
              </a:tblGrid>
              <a:tr h="5194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conv5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81.00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85.13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86.47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87.59</a:t>
                      </a:r>
                      <a:endParaRPr lang="en-US" altLang="en-US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2%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40.40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63.78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73.38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73.32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31.07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48.26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62.94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64.93</a:t>
                      </a:r>
                      <a:endParaRPr lang="en-US" altLang="en-US" b="1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321435"/>
            <a:ext cx="5735320" cy="54457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47950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7627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49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480" y="4862195"/>
            <a:ext cx="508000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7627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49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0" y="4674870"/>
            <a:ext cx="4500880" cy="1366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930" y="1160780"/>
            <a:ext cx="6792595" cy="1800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3757295"/>
            <a:ext cx="3982085" cy="269430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087120" y="3453130"/>
            <a:ext cx="3424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mean dice for the case 0.02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081395" y="3345815"/>
            <a:ext cx="55441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observations:</a:t>
            </a:r>
            <a:endParaRPr lang="en-US" altLang="en-US"/>
          </a:p>
          <a:p>
            <a:r>
              <a:rPr lang="en-US" altLang="en-US"/>
              <a:t>1. pretrain encoder is effective 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decoder pretrain is not effective due to </a:t>
            </a:r>
            <a:r>
              <a:rPr lang="en-US" altLang="en-US">
                <a:solidFill>
                  <a:srgbClr val="FF0000"/>
                </a:solidFill>
              </a:rPr>
              <a:t>the unalignment</a:t>
            </a:r>
            <a:endParaRPr lang="en-US" altLang="en-US">
              <a:solidFill>
                <a:srgbClr val="FF0000"/>
              </a:solidFill>
            </a:endParaRPr>
          </a:p>
          <a:p>
            <a:pPr lvl="1"/>
            <a:r>
              <a:rPr lang="en-US" altLang="en-US">
                <a:solidFill>
                  <a:schemeClr val="tx1"/>
                </a:solidFill>
              </a:rPr>
              <a:t>in the original paper, when training decoder, there is no positional move on images</a:t>
            </a:r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3. </a:t>
            </a:r>
            <a:r>
              <a:rPr lang="en-US" altLang="en-US">
                <a:solidFill>
                  <a:srgbClr val="FF0000"/>
                </a:solidFill>
              </a:rPr>
              <a:t>IIC MI can be useful in this case.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IIC decoder training vs contrastive decoder training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2953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6865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370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42120" y="4192270"/>
            <a:ext cx="480695" cy="107061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 rot="16200000">
            <a:off x="7941310" y="504190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10414000" y="4111625"/>
            <a:ext cx="480695" cy="107061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9126220" y="5500370"/>
            <a:ext cx="2291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IIC (T(p(x)),p(T(x)) )</a:t>
            </a:r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contrastive loss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00" y="1179830"/>
            <a:ext cx="2137410" cy="2108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179830"/>
            <a:ext cx="2032635" cy="2007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071620"/>
            <a:ext cx="2080895" cy="2125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090" y="4071620"/>
            <a:ext cx="1991995" cy="2009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60" y="3144520"/>
            <a:ext cx="2656840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IIC loss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340" y="2895600"/>
            <a:ext cx="2656840" cy="1554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1430655"/>
            <a:ext cx="1889760" cy="193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30" y="1430655"/>
            <a:ext cx="2118995" cy="2118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1388745"/>
            <a:ext cx="2435860" cy="2160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95" y="4013200"/>
            <a:ext cx="1889760" cy="1910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230" y="4013200"/>
            <a:ext cx="2078990" cy="2120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1975" y="4015105"/>
            <a:ext cx="2124710" cy="21189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 new IIC loss based on small patches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798320" y="3098800"/>
            <a:ext cx="873760" cy="904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470" y="2306320"/>
            <a:ext cx="309880" cy="873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380" y="4699000"/>
            <a:ext cx="553720" cy="1330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20" y="1457960"/>
            <a:ext cx="889000" cy="894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460" y="2001520"/>
            <a:ext cx="2103120" cy="15544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040" y="2971800"/>
            <a:ext cx="37592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040" y="1584325"/>
            <a:ext cx="37592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180" y="1167765"/>
            <a:ext cx="553720" cy="13309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80" y="2763520"/>
            <a:ext cx="553720" cy="13309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4733925"/>
            <a:ext cx="553720" cy="133096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5168900" y="4874260"/>
            <a:ext cx="2799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IIC loss = IIC (      ,       ) +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	  IIC (      ,       )</a:t>
            </a:r>
            <a:endParaRPr lang="en-US" altLang="en-US"/>
          </a:p>
        </p:txBody>
      </p:sp>
      <p:sp>
        <p:nvSpPr>
          <p:cNvPr id="25" name="Cube 24"/>
          <p:cNvSpPr/>
          <p:nvPr/>
        </p:nvSpPr>
        <p:spPr>
          <a:xfrm>
            <a:off x="6753860" y="483108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7216140" y="483108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5168900" y="4869180"/>
            <a:ext cx="2799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IIC loss = IIC (      ,       ) +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	  IIC (      ,       )</a:t>
            </a:r>
            <a:endParaRPr lang="en-US" altLang="en-US"/>
          </a:p>
        </p:txBody>
      </p:sp>
      <p:sp>
        <p:nvSpPr>
          <p:cNvPr id="28" name="Cube 27"/>
          <p:cNvSpPr/>
          <p:nvPr/>
        </p:nvSpPr>
        <p:spPr>
          <a:xfrm>
            <a:off x="6753860" y="482600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7216140" y="537464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6753860" y="537464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5168900" y="4879340"/>
            <a:ext cx="30721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IIC loss = IIC (      ,       ) +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	  IIC (      ,       ) +</a:t>
            </a:r>
            <a:endParaRPr lang="en-US" altLang="en-US">
              <a:sym typeface="+mn-ea"/>
            </a:endParaRPr>
          </a:p>
          <a:p>
            <a:pPr algn="l"/>
            <a:r>
              <a:rPr lang="en-US" altLang="en-US">
                <a:sym typeface="+mn-ea"/>
              </a:rPr>
              <a:t>	  </a:t>
            </a:r>
            <a:endParaRPr lang="en-US" altLang="en-US">
              <a:sym typeface="+mn-ea"/>
            </a:endParaRPr>
          </a:p>
          <a:p>
            <a:pPr algn="l"/>
            <a:r>
              <a:rPr lang="en-US" altLang="en-US">
                <a:sym typeface="+mn-ea"/>
              </a:rPr>
              <a:t>	  IIC (      ,       ) + ...</a:t>
            </a:r>
            <a:endParaRPr lang="en-US" altLang="en-US">
              <a:sym typeface="+mn-ea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7216140" y="5384800"/>
            <a:ext cx="320040" cy="411480"/>
          </a:xfrm>
          <a:prstGeom prst="cub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6753860" y="5384800"/>
            <a:ext cx="320040" cy="411480"/>
          </a:xfrm>
          <a:prstGeom prst="cub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7216140" y="5944235"/>
            <a:ext cx="320040" cy="411480"/>
          </a:xfrm>
          <a:prstGeom prst="cub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6753860" y="5944235"/>
            <a:ext cx="320040" cy="411480"/>
          </a:xfrm>
          <a:prstGeom prst="cub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IIC loss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340" y="2895600"/>
            <a:ext cx="2656840" cy="1554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1681480"/>
            <a:ext cx="1889760" cy="186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60" y="1588770"/>
            <a:ext cx="1945640" cy="1962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960" y="1588770"/>
            <a:ext cx="2038985" cy="1962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60" y="1584325"/>
            <a:ext cx="1945640" cy="1962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960" y="1584325"/>
            <a:ext cx="2038985" cy="1962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15" y="4246880"/>
            <a:ext cx="1920240" cy="19202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960" y="4043680"/>
            <a:ext cx="2004060" cy="20040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040" y="4061460"/>
            <a:ext cx="194373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bast case I can get for the ACDC dataset</a:t>
            </a:r>
            <a:endParaRPr lang="en-US" altLang="en-US"/>
          </a:p>
        </p:txBody>
      </p:sp>
      <p:graphicFrame>
        <p:nvGraphicFramePr>
          <p:cNvPr id="5" name="Table 4"/>
          <p:cNvGraphicFramePr/>
          <p:nvPr/>
        </p:nvGraphicFramePr>
        <p:xfrm>
          <a:off x="1530350" y="1584325"/>
          <a:ext cx="8534402" cy="336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680"/>
                <a:gridCol w="1079500"/>
                <a:gridCol w="1052914"/>
                <a:gridCol w="804228"/>
                <a:gridCol w="804228"/>
                <a:gridCol w="1360170"/>
                <a:gridCol w="1223010"/>
                <a:gridCol w="1087672"/>
              </a:tblGrid>
              <a:tr h="4222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 anchor="ctr" anchorCtr="0"/>
                </a:tc>
                <a:tc gridSpan="4"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IIC series</a:t>
                      </a:r>
                      <a:endParaRPr lang="en-US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Contrastive series</a:t>
                      </a:r>
                      <a:endParaRPr lang="en-US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422275">
                <a:tc rowSpan="7"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81.00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encoder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decoder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ps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dice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encoder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decoder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linear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X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82.13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linear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x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86.95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X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81.20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x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86.88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linear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linear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all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82.97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mlp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linear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87.61</a:t>
                      </a:r>
                      <a:endParaRPr lang="en-US" altLang="en-US" b="1"/>
                    </a:p>
                  </a:txBody>
                  <a:tcPr anchor="ctr" anchorCtr="0"/>
                </a:tc>
              </a:tr>
              <a:tr h="408940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linear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all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81.13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87.02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linear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32(0)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82.72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linear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32(1)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82.26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075690" y="1510665"/>
            <a:ext cx="432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partition-wise contrastive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" y="2011680"/>
            <a:ext cx="5831205" cy="15455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232650" y="1510665"/>
            <a:ext cx="419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patient-wise contrastive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827645" y="246697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to be continued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186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ED phase</a:t>
            </a:r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17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ES phase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480" y="831215"/>
            <a:ext cx="2419350" cy="5290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831215"/>
            <a:ext cx="2452370" cy="530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799465"/>
            <a:ext cx="250126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5558790"/>
            <a:ext cx="814070" cy="88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" y="404495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 for IIC + bounding box?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227955" y="3669030"/>
            <a:ext cx="795020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35095" y="391731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404495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4121785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roughly </a:t>
            </a:r>
            <a:endParaRPr lang="en-US" altLang="en-US" sz="1200"/>
          </a:p>
          <a:p>
            <a:r>
              <a:rPr lang="en-US" altLang="en-US" sz="1200"/>
              <a:t>aligned</a:t>
            </a:r>
            <a:endParaRPr lang="en-US" altLang="en-US" sz="1200"/>
          </a:p>
          <a:p>
            <a:r>
              <a:rPr lang="en-US" altLang="en-US" sz="1200"/>
              <a:t>images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863975" y="4601210"/>
            <a:ext cx="549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40" y="2204085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25" y="405384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7371080" y="220408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391400" y="408114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477125" y="554418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8420735" y="271335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420735" y="4189730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1200">
                <a:sym typeface="+mn-ea"/>
              </a:rPr>
              <a:t>roughly 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aligned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images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8505825" y="562991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5892165" y="26244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5831205" y="3631565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783455" y="476694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5165725" y="5088255"/>
            <a:ext cx="271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 (discriminator)??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85" y="5660390"/>
            <a:ext cx="160274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855720" y="5901055"/>
            <a:ext cx="557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i="1" baseline="-25000"/>
              <a:t>neg</a:t>
            </a:r>
            <a:endParaRPr lang="en-US" altLang="en-US" i="1" baseline="-25000"/>
          </a:p>
        </p:txBody>
      </p:sp>
      <p:sp>
        <p:nvSpPr>
          <p:cNvPr id="15" name="Right Arrow 14"/>
          <p:cNvSpPr/>
          <p:nvPr/>
        </p:nvSpPr>
        <p:spPr>
          <a:xfrm>
            <a:off x="4733290" y="596963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5346700" y="5922645"/>
            <a:ext cx="151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Enc_contrast</a:t>
            </a:r>
            <a:endParaRPr lang="en-US" altLang="en-US" i="1" baseline="-25000"/>
          </a:p>
        </p:txBody>
      </p:sp>
      <p:sp>
        <p:nvSpPr>
          <p:cNvPr id="30" name="Right Arrow 29"/>
          <p:cNvSpPr/>
          <p:nvPr/>
        </p:nvSpPr>
        <p:spPr>
          <a:xfrm>
            <a:off x="9422130" y="572770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10201910" y="5680710"/>
            <a:ext cx="142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no loss here</a:t>
            </a:r>
            <a:endParaRPr lang="en-US" altLang="en-US" i="1" baseline="-25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750" y="2609850"/>
            <a:ext cx="612775" cy="462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0" y="1917700"/>
            <a:ext cx="582930" cy="534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9880" y="4053840"/>
            <a:ext cx="621665" cy="410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4659630"/>
            <a:ext cx="626745" cy="475615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 rot="2760000">
            <a:off x="10068560" y="227330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8480000">
            <a:off x="10049510" y="386842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11084560" y="3024505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</a:t>
            </a:r>
            <a:endParaRPr lang="en-US" altLang="en-US"/>
          </a:p>
        </p:txBody>
      </p:sp>
      <p:sp>
        <p:nvSpPr>
          <p:cNvPr id="43" name="Right Arrow 42"/>
          <p:cNvSpPr/>
          <p:nvPr/>
        </p:nvSpPr>
        <p:spPr>
          <a:xfrm rot="1200000">
            <a:off x="9923145" y="304927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7820000">
            <a:off x="10049510" y="459105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35560" y="4153535"/>
            <a:ext cx="79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From</a:t>
            </a:r>
            <a:endParaRPr lang="en-US" altLang="en-US" sz="1200"/>
          </a:p>
          <a:p>
            <a:pPr algn="ctr"/>
            <a:r>
              <a:rPr lang="en-US" altLang="en-US" sz="1200"/>
              <a:t>other</a:t>
            </a:r>
            <a:endParaRPr lang="en-US" altLang="en-US" sz="1200"/>
          </a:p>
          <a:p>
            <a:pPr algn="ctr"/>
            <a:r>
              <a:rPr lang="en-US" altLang="en-US" sz="1200"/>
              <a:t>modality</a:t>
            </a:r>
            <a:endParaRPr lang="en-US" altLang="en-US" sz="1200"/>
          </a:p>
        </p:txBody>
      </p:sp>
      <p:sp>
        <p:nvSpPr>
          <p:cNvPr id="48" name="Rectangle 47"/>
          <p:cNvSpPr/>
          <p:nvPr/>
        </p:nvSpPr>
        <p:spPr>
          <a:xfrm>
            <a:off x="7466330" y="231013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875905" y="231965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93178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7712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481570" y="425513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891145" y="426466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94702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49236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Text Box 55"/>
          <p:cNvSpPr txBox="1"/>
          <p:nvPr/>
        </p:nvSpPr>
        <p:spPr>
          <a:xfrm>
            <a:off x="9891395" y="3508375"/>
            <a:ext cx="2456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 (discriminator)</a:t>
            </a:r>
            <a:endParaRPr lang="en-US" altLang="en-US">
              <a:sym typeface="+mn-ea"/>
            </a:endParaRPr>
          </a:p>
          <a:p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5734050" y="1955800"/>
            <a:ext cx="944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</a:t>
            </a:r>
            <a:endParaRPr lang="en-US"/>
          </a:p>
        </p:txBody>
      </p:sp>
      <p:sp>
        <p:nvSpPr>
          <p:cNvPr id="22" name="Flowchart: Alternate Process 21"/>
          <p:cNvSpPr/>
          <p:nvPr/>
        </p:nvSpPr>
        <p:spPr>
          <a:xfrm>
            <a:off x="3773170" y="4535805"/>
            <a:ext cx="738505" cy="2033905"/>
          </a:xfrm>
          <a:prstGeom prst="flowChartAlternateProcess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further steps</a:t>
            </a:r>
            <a:endParaRPr lang="en-US" altLang="en-US"/>
          </a:p>
        </p:txBody>
      </p:sp>
      <p:sp>
        <p:nvSpPr>
          <p:cNvPr id="20" name="Content Placeholder 19"/>
          <p:cNvSpPr/>
          <p:nvPr>
            <p:ph idx="1"/>
          </p:nvPr>
        </p:nvSpPr>
        <p:spPr/>
        <p:txBody>
          <a:bodyPr/>
          <a:p>
            <a:r>
              <a:rPr lang="en-US" altLang="en-US"/>
              <a:t>have a discriminator would help ?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Improve the learning strategy using IIC loss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Compared the different methods in `semi-supervised learning` instead of `pretrain-finetuning`: because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8780" y="1722120"/>
            <a:ext cx="291401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10074</Words>
  <Application>WPS Presentation</Application>
  <PresentationFormat>宽屏</PresentationFormat>
  <Paragraphs>1640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Arial</vt:lpstr>
      <vt:lpstr>SimSun</vt:lpstr>
      <vt:lpstr>Wingdings</vt:lpstr>
      <vt:lpstr>Calibri</vt:lpstr>
      <vt:lpstr>微软雅黑</vt:lpstr>
      <vt:lpstr>Arial Unicode MS</vt:lpstr>
      <vt:lpstr>Arial Black</vt:lpstr>
      <vt:lpstr>宋体</vt:lpstr>
      <vt:lpstr>Office Theme</vt:lpstr>
      <vt:lpstr>PowerPoint 演示文稿</vt:lpstr>
      <vt:lpstr>PowerPoint 演示文稿</vt:lpstr>
      <vt:lpstr>network architecture</vt:lpstr>
      <vt:lpstr>Baseline result</vt:lpstr>
      <vt:lpstr>Baseline result</vt:lpstr>
      <vt:lpstr>PowerPoint 演示文稿</vt:lpstr>
      <vt:lpstr>network architecture for IIC + bounding box?</vt:lpstr>
      <vt:lpstr>further steps</vt:lpstr>
      <vt:lpstr>Encoder part</vt:lpstr>
      <vt:lpstr>Encoder part</vt:lpstr>
      <vt:lpstr>Encoder part</vt:lpstr>
      <vt:lpstr>Encoder part</vt:lpstr>
      <vt:lpstr>Encoder part</vt:lpstr>
      <vt:lpstr>Encoder part</vt:lpstr>
      <vt:lpstr>Encoder part</vt:lpstr>
      <vt:lpstr>Conclusion 1</vt:lpstr>
      <vt:lpstr>Conclusion 1 extended</vt:lpstr>
      <vt:lpstr>Conclusion 1 extended</vt:lpstr>
      <vt:lpstr>Conclusion 1</vt:lpstr>
      <vt:lpstr>Encoder part</vt:lpstr>
      <vt:lpstr>Problems to discuss</vt:lpstr>
      <vt:lpstr>0802</vt:lpstr>
      <vt:lpstr>Encoder part</vt:lpstr>
      <vt:lpstr>Encoder part</vt:lpstr>
      <vt:lpstr>Encoder part</vt:lpstr>
      <vt:lpstr>What is going on feature space</vt:lpstr>
      <vt:lpstr>What is going on feature space</vt:lpstr>
      <vt:lpstr>What is going on feature space</vt:lpstr>
      <vt:lpstr>So what?</vt:lpstr>
      <vt:lpstr>what has been done for the next</vt:lpstr>
      <vt:lpstr>Parameters to check</vt:lpstr>
      <vt:lpstr>IIC+contrastive learning on cifar10</vt:lpstr>
      <vt:lpstr>IIC with ACDC dataset</vt:lpstr>
      <vt:lpstr>num_subheads vs num_clusters on ACDC</vt:lpstr>
      <vt:lpstr>num_subheads vs num_clusters on ACDC</vt:lpstr>
      <vt:lpstr>num_subheads vs num_clusters on ACDC</vt:lpstr>
      <vt:lpstr>0809 feature position: encoder</vt:lpstr>
      <vt:lpstr>What is going on feature space</vt:lpstr>
      <vt:lpstr>What is going on feature space</vt:lpstr>
      <vt:lpstr>IIC decoder training vs contrastive decoder training</vt:lpstr>
      <vt:lpstr>decoder features trained with contrastive loss</vt:lpstr>
      <vt:lpstr>decoder features trained with IIC loss</vt:lpstr>
      <vt:lpstr>A new IIC loss based on small patches</vt:lpstr>
      <vt:lpstr>decoder features trained with IIC loss</vt:lpstr>
      <vt:lpstr>bast case I can get for the ACDC dataset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jizong</dc:creator>
  <cp:lastModifiedBy>jizong</cp:lastModifiedBy>
  <cp:revision>204</cp:revision>
  <dcterms:created xsi:type="dcterms:W3CDTF">2020-08-24T21:33:31Z</dcterms:created>
  <dcterms:modified xsi:type="dcterms:W3CDTF">2020-08-24T21:33:31Z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